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8"/>
  </p:notesMasterIdLst>
  <p:sldIdLst>
    <p:sldId id="339" r:id="rId2"/>
    <p:sldId id="1011" r:id="rId3"/>
    <p:sldId id="895" r:id="rId4"/>
    <p:sldId id="896" r:id="rId5"/>
    <p:sldId id="897" r:id="rId6"/>
    <p:sldId id="1009" r:id="rId7"/>
    <p:sldId id="899" r:id="rId8"/>
    <p:sldId id="898" r:id="rId9"/>
    <p:sldId id="900" r:id="rId10"/>
    <p:sldId id="901" r:id="rId11"/>
    <p:sldId id="902" r:id="rId12"/>
    <p:sldId id="946" r:id="rId13"/>
    <p:sldId id="982" r:id="rId14"/>
    <p:sldId id="983" r:id="rId15"/>
    <p:sldId id="984" r:id="rId16"/>
    <p:sldId id="903" r:id="rId17"/>
    <p:sldId id="904" r:id="rId18"/>
    <p:sldId id="905" r:id="rId19"/>
    <p:sldId id="906" r:id="rId20"/>
    <p:sldId id="947" r:id="rId21"/>
    <p:sldId id="952" r:id="rId22"/>
    <p:sldId id="907" r:id="rId23"/>
    <p:sldId id="985" r:id="rId24"/>
    <p:sldId id="986" r:id="rId25"/>
    <p:sldId id="908" r:id="rId26"/>
    <p:sldId id="909" r:id="rId27"/>
    <p:sldId id="953" r:id="rId28"/>
    <p:sldId id="911" r:id="rId29"/>
    <p:sldId id="912" r:id="rId30"/>
    <p:sldId id="913" r:id="rId31"/>
    <p:sldId id="914" r:id="rId32"/>
    <p:sldId id="915" r:id="rId33"/>
    <p:sldId id="916" r:id="rId34"/>
    <p:sldId id="989" r:id="rId35"/>
    <p:sldId id="990" r:id="rId36"/>
    <p:sldId id="980" r:id="rId37"/>
    <p:sldId id="981" r:id="rId38"/>
    <p:sldId id="918" r:id="rId39"/>
    <p:sldId id="919" r:id="rId40"/>
    <p:sldId id="920" r:id="rId41"/>
    <p:sldId id="921" r:id="rId42"/>
    <p:sldId id="922" r:id="rId43"/>
    <p:sldId id="923" r:id="rId44"/>
    <p:sldId id="924" r:id="rId45"/>
    <p:sldId id="925" r:id="rId46"/>
    <p:sldId id="991" r:id="rId47"/>
    <p:sldId id="949" r:id="rId48"/>
    <p:sldId id="926" r:id="rId49"/>
    <p:sldId id="927" r:id="rId50"/>
    <p:sldId id="929" r:id="rId51"/>
    <p:sldId id="928" r:id="rId52"/>
    <p:sldId id="954" r:id="rId53"/>
    <p:sldId id="930" r:id="rId54"/>
    <p:sldId id="931" r:id="rId55"/>
    <p:sldId id="993" r:id="rId56"/>
    <p:sldId id="992" r:id="rId57"/>
    <p:sldId id="994" r:id="rId58"/>
    <p:sldId id="955" r:id="rId59"/>
    <p:sldId id="995" r:id="rId60"/>
    <p:sldId id="932" r:id="rId61"/>
    <p:sldId id="933" r:id="rId62"/>
    <p:sldId id="956" r:id="rId63"/>
    <p:sldId id="935" r:id="rId64"/>
    <p:sldId id="934" r:id="rId65"/>
    <p:sldId id="957" r:id="rId66"/>
    <p:sldId id="996" r:id="rId67"/>
    <p:sldId id="958" r:id="rId68"/>
    <p:sldId id="937" r:id="rId69"/>
    <p:sldId id="998" r:id="rId70"/>
    <p:sldId id="999" r:id="rId71"/>
    <p:sldId id="1000" r:id="rId72"/>
    <p:sldId id="939" r:id="rId73"/>
    <p:sldId id="940" r:id="rId74"/>
    <p:sldId id="941" r:id="rId75"/>
    <p:sldId id="942" r:id="rId76"/>
    <p:sldId id="959" r:id="rId77"/>
    <p:sldId id="1001" r:id="rId78"/>
    <p:sldId id="962" r:id="rId79"/>
    <p:sldId id="963" r:id="rId80"/>
    <p:sldId id="964" r:id="rId81"/>
    <p:sldId id="943" r:id="rId82"/>
    <p:sldId id="945" r:id="rId83"/>
    <p:sldId id="944" r:id="rId84"/>
    <p:sldId id="966" r:id="rId85"/>
    <p:sldId id="965" r:id="rId86"/>
    <p:sldId id="975" r:id="rId87"/>
    <p:sldId id="976" r:id="rId88"/>
    <p:sldId id="967" r:id="rId89"/>
    <p:sldId id="1002" r:id="rId90"/>
    <p:sldId id="968" r:id="rId91"/>
    <p:sldId id="1003" r:id="rId92"/>
    <p:sldId id="969" r:id="rId93"/>
    <p:sldId id="1005" r:id="rId94"/>
    <p:sldId id="1006" r:id="rId95"/>
    <p:sldId id="1007" r:id="rId96"/>
    <p:sldId id="1008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7" autoAdjust="0"/>
    <p:restoredTop sz="93780" autoAdjust="0"/>
  </p:normalViewPr>
  <p:slideViewPr>
    <p:cSldViewPr>
      <p:cViewPr varScale="1">
        <p:scale>
          <a:sx n="72" d="100"/>
          <a:sy n="72" d="100"/>
        </p:scale>
        <p:origin x="6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 7</a:t>
            </a:r>
            <a:r>
              <a:rPr lang="ko-KR" altLang="en-US" sz="1400" dirty="0" smtClean="0"/>
              <a:t>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2020</a:t>
            </a:r>
            <a:r>
              <a:rPr lang="ko-KR" altLang="en-US" sz="1400" dirty="0" smtClean="0"/>
              <a:t>년 </a:t>
            </a:r>
            <a:r>
              <a:rPr lang="en-US" altLang="ko-KR" sz="1400" smtClean="0"/>
              <a:t>7</a:t>
            </a:r>
            <a:r>
              <a:rPr lang="ko-KR" altLang="en-US" sz="1400" smtClean="0"/>
              <a:t>월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//www.google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ym typeface="Wingdings" panose="05000000000000000000" pitchFamily="2" charset="2"/>
              </a:rPr>
              <a:t>로 새 개의 </a:t>
            </a:r>
            <a:r>
              <a:rPr lang="ko-KR" altLang="en-US" dirty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[Code]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왜 그럴까요</a:t>
            </a:r>
            <a:r>
              <a:rPr lang="en-US" altLang="ko-KR" b="1" dirty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각 버튼 코드를 직접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ym typeface="Wingdings" panose="05000000000000000000" pitchFamily="2" charset="2"/>
              </a:rPr>
              <a:t>각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881954"/>
            <a:ext cx="4556839" cy="16145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999656" y="5530026"/>
            <a:ext cx="237626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3994748"/>
            <a:ext cx="3528392" cy="5242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67408" y="3973216"/>
            <a:ext cx="3528393" cy="3022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302961" y="860046"/>
            <a:ext cx="2408594" cy="4759048"/>
            <a:chOff x="9302961" y="860046"/>
            <a:chExt cx="2408594" cy="475904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360" y="860046"/>
              <a:ext cx="2375195" cy="15745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2" y="2630526"/>
              <a:ext cx="2398250" cy="139747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4223914"/>
              <a:ext cx="2398251" cy="139518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302962" y="860046"/>
            <a:ext cx="2408593" cy="4556108"/>
            <a:chOff x="9302962" y="860046"/>
            <a:chExt cx="2408593" cy="455610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360" y="860046"/>
              <a:ext cx="2375195" cy="15745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2" y="2630526"/>
              <a:ext cx="2398250" cy="1397476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파일</a:t>
            </a:r>
            <a:r>
              <a:rPr lang="ko-KR" altLang="en-US" b="1" dirty="0" smtClean="0">
                <a:sym typeface="Wingdings" panose="05000000000000000000" pitchFamily="2" charset="2"/>
              </a:rPr>
              <a:t>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소스 파일</a:t>
            </a:r>
            <a:r>
              <a:rPr lang="ko-KR" altLang="en-US" b="1" dirty="0" smtClean="0">
                <a:sym typeface="Wingdings" panose="05000000000000000000" pitchFamily="2" charset="2"/>
              </a:rPr>
              <a:t>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</a:t>
            </a:r>
            <a:r>
              <a:rPr lang="en-US" altLang="ko-KR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87721"/>
            <a:ext cx="7940728" cy="435139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39416" y="3573016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861132" y="53012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Step2: 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7382726" y="1127295"/>
            <a:ext cx="445593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파일없이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java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View</a:t>
            </a:r>
            <a:r>
              <a:rPr lang="ko-KR" altLang="en-US" sz="1600" dirty="0" smtClean="0">
                <a:sym typeface="Wingdings" panose="05000000000000000000" pitchFamily="2" charset="2"/>
              </a:rPr>
              <a:t>들을 직접 코딩하여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레이아웃을 동적으로 나타내게 하는 코드입니다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파일 안에 자동으로 등록이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대신하도록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우리가 코드로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93662" y="5656892"/>
            <a:ext cx="304784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이것을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LayoutCodeActivity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수정하려고 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16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044512" y="4857707"/>
            <a:ext cx="2905224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endCxn id="9" idx="2"/>
          </p:cNvCxnSpPr>
          <p:nvPr/>
        </p:nvCxnSpPr>
        <p:spPr>
          <a:xfrm flipV="1">
            <a:off x="2430806" y="5336169"/>
            <a:ext cx="4066318" cy="467630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79458" y="3081846"/>
            <a:ext cx="1930337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err="1" smtClean="0">
                <a:latin typeface="+mn-ea"/>
              </a:rPr>
              <a:t>MainActivity.Java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자바 소스 코드 파일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3556" y="5512876"/>
            <a:ext cx="1888659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activity_main.xml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XML </a:t>
            </a:r>
            <a:r>
              <a:rPr lang="ko-KR" altLang="en-US" sz="1600" dirty="0" smtClean="0">
                <a:latin typeface="+mn-ea"/>
              </a:rPr>
              <a:t>레이아웃 파일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61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 번째 방법은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번째는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찾아갈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 rot="5400000" flipV="1">
            <a:off x="402504" y="3610244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76" y="3090184"/>
            <a:ext cx="6950042" cy="339881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0596500" y="5723856"/>
            <a:ext cx="288032" cy="5040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702180" y="5512802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464152" y="5892410"/>
            <a:ext cx="3024336" cy="200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실행하면 다음과 같은 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 없이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동적으로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만들어 단말에 화면에 출력하였습니다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축하합니다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 </a:t>
            </a: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생성하는 코드를 살펴봅시다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dirty="0" smtClean="0">
                <a:sym typeface="Wingdings" panose="05000000000000000000" pitchFamily="2" charset="2"/>
              </a:rPr>
              <a:t>(18),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384612"/>
            <a:ext cx="2448272" cy="42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dirty="0" smtClean="0">
                <a:sym typeface="Wingdings" panose="05000000000000000000" pitchFamily="2" charset="2"/>
              </a:rPr>
              <a:t>(18),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384612"/>
            <a:ext cx="2448272" cy="4279873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4363770" y="2324835"/>
            <a:ext cx="6717908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9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91448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컨테이너의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우 클릭하여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18" y="3014360"/>
            <a:ext cx="5235394" cy="350550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22811" y="4117352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9912424" y="447683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9912424" y="4182328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87665" y="4504759"/>
            <a:ext cx="714373" cy="2319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87664" y="4214816"/>
            <a:ext cx="714373" cy="2620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[Palette]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클릭하고 끌어다가 </a:t>
            </a:r>
            <a:r>
              <a:rPr lang="en-US" altLang="ko-KR" dirty="0" smtClean="0">
                <a:sym typeface="Wingdings" panose="05000000000000000000" pitchFamily="2" charset="2"/>
              </a:rPr>
              <a:t>[Component Tree]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다음과 같이 버튼이 생성되는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ko-KR" altLang="en-US" dirty="0" smtClean="0">
                <a:sym typeface="Wingdings" panose="05000000000000000000" pitchFamily="2" charset="2"/>
              </a:rPr>
              <a:t>각 버튼의 코드를 다음과 같이 수정하면서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2348880"/>
            <a:ext cx="1872208" cy="13469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98725" y="4710813"/>
            <a:ext cx="22717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layout_gravity="left"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26284" y="5057070"/>
            <a:ext cx="2470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86324" y="5403327"/>
            <a:ext cx="23711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98" y="4038936"/>
            <a:ext cx="3059141" cy="20162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7" y="4037913"/>
            <a:ext cx="3080973" cy="20084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5586" y="6125461"/>
            <a:ext cx="286809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textAllCaps="false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2589" y="4710813"/>
            <a:ext cx="127791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</a:t>
            </a:r>
            <a:r>
              <a:rPr lang="en-US" altLang="ko-KR" sz="1400" dirty="0">
                <a:latin typeface="Consolas" panose="020B0609020204030204" pitchFamily="49" charset="0"/>
              </a:rPr>
              <a:t>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0148" y="5057070"/>
            <a:ext cx="14766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0188" y="5403327"/>
            <a:ext cx="13773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latin typeface="Consolas" panose="020B0609020204030204" pitchFamily="49" charset="0"/>
              </a:rPr>
              <a:t>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35636" y="6103973"/>
            <a:ext cx="286809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is left out for simplicity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오른쪽과 같이 확인이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출력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ym typeface="Wingdings" panose="05000000000000000000" pitchFamily="2" charset="2"/>
              </a:rPr>
              <a:t>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06" y="860047"/>
            <a:ext cx="2290512" cy="1488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07" y="2551359"/>
            <a:ext cx="2284806" cy="39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5303912" y="508518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924944"/>
            <a:ext cx="3156940" cy="20520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7156" y="5085184"/>
            <a:ext cx="346601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gravity.xml </a:t>
            </a:r>
            <a:r>
              <a:rPr lang="ko-KR" altLang="en-US" sz="1400" dirty="0" smtClean="0">
                <a:latin typeface="Consolas" panose="020B0609020204030204" pitchFamily="49" charset="0"/>
              </a:rPr>
              <a:t>파일을 읽고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정의된 </a:t>
            </a:r>
            <a:r>
              <a:rPr lang="en-US" altLang="ko-KR" sz="1400" dirty="0" smtClean="0">
                <a:latin typeface="Consolas" panose="020B0609020204030204" pitchFamily="49" charset="0"/>
              </a:rPr>
              <a:t>layout</a:t>
            </a:r>
            <a:r>
              <a:rPr lang="ko-KR" altLang="en-US" sz="1400" dirty="0" smtClean="0">
                <a:latin typeface="Consolas" panose="020B0609020204030204" pitchFamily="49" charset="0"/>
              </a:rPr>
              <a:t>을 화면에 출력해줍니다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[Design]</a:t>
            </a:r>
            <a:r>
              <a:rPr lang="ko-KR" altLang="en-US" dirty="0">
                <a:sym typeface="Wingdings" panose="05000000000000000000" pitchFamily="2" charset="2"/>
              </a:rPr>
              <a:t>탭으로 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모든 버튼의 </a:t>
            </a: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속성은 </a:t>
            </a:r>
            <a:r>
              <a:rPr lang="en-US" altLang="ko-KR" dirty="0">
                <a:sym typeface="Wingdings" panose="05000000000000000000" pitchFamily="2" charset="2"/>
              </a:rPr>
              <a:t>wrap_content 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속성은 각각 </a:t>
            </a:r>
            <a:r>
              <a:rPr lang="en-US" altLang="ko-KR" dirty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>
                <a:sym typeface="Wingdings" panose="05000000000000000000" pitchFamily="2" charset="2"/>
              </a:rPr>
              <a:t>, layout_gravity </a:t>
            </a:r>
            <a:r>
              <a:rPr lang="ko-KR" altLang="en-US" dirty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 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center,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772816"/>
            <a:ext cx="60486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7" y="1628799"/>
            <a:ext cx="2580876" cy="4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16" y="1988840"/>
            <a:ext cx="5184576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b="1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android:text="Center"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36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[Center] </a:t>
            </a:r>
            <a:r>
              <a:rPr lang="ko-KR" altLang="en-US" dirty="0" smtClean="0">
                <a:sym typeface="Wingdings" panose="05000000000000000000" pitchFamily="2" charset="2"/>
              </a:rPr>
              <a:t>텍스트 뷰의 높이가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의 높이와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일치하게 되어 남은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뷰를 다 채워버린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NOTE: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버튼이나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의 크기를 </a:t>
            </a:r>
            <a:r>
              <a:rPr lang="en-US" altLang="ko-KR" dirty="0">
                <a:sym typeface="Wingdings" panose="05000000000000000000" pitchFamily="2" charset="2"/>
              </a:rPr>
              <a:t>wrap_content</a:t>
            </a:r>
            <a:r>
              <a:rPr lang="ko-KR" altLang="en-US" dirty="0">
                <a:sym typeface="Wingdings" panose="05000000000000000000" pitchFamily="2" charset="2"/>
              </a:rPr>
              <a:t>로 지정하면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>
                <a:sym typeface="Wingdings" panose="05000000000000000000" pitchFamily="2" charset="2"/>
              </a:rPr>
              <a:t>안에 내용에 맞게 뷰의 크기가 결정되므로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이런 경우에는 </a:t>
            </a:r>
            <a:r>
              <a:rPr lang="en-US" altLang="ko-KR" dirty="0">
                <a:sym typeface="Wingdings" panose="05000000000000000000" pitchFamily="2" charset="2"/>
              </a:rPr>
              <a:t>gravity </a:t>
            </a:r>
            <a:r>
              <a:rPr lang="ko-KR" altLang="en-US" dirty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9416" y="1988840"/>
            <a:ext cx="518457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7" y="1949653"/>
            <a:ext cx="1925413" cy="34147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480376" y="4581129"/>
            <a:ext cx="2592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</a:t>
            </a:r>
            <a:r>
              <a:rPr lang="en-US" altLang="ko-KR" sz="1200" dirty="0">
                <a:latin typeface="Consolas" panose="020B0609020204030204" pitchFamily="49" charset="0"/>
              </a:rPr>
              <a:t>="match_parent"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06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Pop Quiz: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Pop Quiz: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를 사용했고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gravity</a:t>
            </a:r>
            <a:r>
              <a:rPr lang="ko-KR" altLang="en-US" dirty="0">
                <a:sym typeface="Wingdings" panose="05000000000000000000" pitchFamily="2" charset="2"/>
              </a:rPr>
              <a:t>를 사용했습니다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그랬을까요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 </a:t>
            </a:r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내용물을 </a:t>
            </a:r>
            <a:r>
              <a:rPr lang="en-US" altLang="ko-KR" sz="1600" dirty="0" smtClean="0">
                <a:sym typeface="Wingdings" panose="05000000000000000000" pitchFamily="2" charset="2"/>
              </a:rPr>
              <a:t>align</a:t>
            </a:r>
            <a:r>
              <a:rPr lang="ko-KR" altLang="en-US" sz="1600" dirty="0" smtClean="0">
                <a:sym typeface="Wingdings" panose="05000000000000000000" pitchFamily="2" charset="2"/>
              </a:rPr>
              <a:t>하는데 사용하는 속성입니다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여기서 사용한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width</a:t>
            </a:r>
            <a:r>
              <a:rPr lang="ko-KR" altLang="en-US" sz="1600" dirty="0">
                <a:sym typeface="Wingdings" panose="05000000000000000000" pitchFamily="2" charset="2"/>
              </a:rPr>
              <a:t>를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 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레이아웃이 </a:t>
            </a:r>
            <a:r>
              <a:rPr lang="en-US" altLang="ko-KR" sz="1600" dirty="0" smtClean="0">
                <a:sym typeface="Wingdings" panose="05000000000000000000" pitchFamily="2" charset="2"/>
              </a:rPr>
              <a:t>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에 꽉 차 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left/right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설정해도 이동할 곳이 없으니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아무 효용이 없습니다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양 옆으로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혹은 가운데로 움직이기 위해서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만약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설정으로 설정된다면</a:t>
            </a:r>
            <a:r>
              <a:rPr lang="en-US" altLang="ko-KR" sz="1600" dirty="0" smtClean="0">
                <a:sym typeface="Wingdings" panose="05000000000000000000" pitchFamily="2" charset="2"/>
              </a:rPr>
              <a:t>, 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ko-KR" altLang="en-US" sz="1600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27648" y="3789040"/>
            <a:ext cx="5216493" cy="95410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결론적으로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sz="1400" dirty="0" smtClean="0">
                <a:latin typeface="Consolas" panose="020B0609020204030204" pitchFamily="49" charset="0"/>
              </a:rPr>
              <a:t>여기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들의 크기가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parent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맞추어</a:t>
            </a:r>
            <a:r>
              <a:rPr lang="en-US" altLang="ko-KR" sz="1400" dirty="0" smtClean="0">
                <a:latin typeface="Consolas" panose="020B0609020204030204" pitchFamily="49" charset="0"/>
              </a:rPr>
              <a:t>(match_parent)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설정 되어 있으므로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안에서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smtClean="0">
                <a:latin typeface="Consolas" panose="020B0609020204030204" pitchFamily="49" charset="0"/>
              </a:rPr>
              <a:t>위치를 이동하려면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gravity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속성을 사용해야 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ko-KR" altLang="en-US" dirty="0" smtClean="0">
                <a:sym typeface="Wingdings" panose="05000000000000000000" pitchFamily="2" charset="2"/>
              </a:rPr>
              <a:t>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바깥쪽</a:t>
            </a:r>
            <a:r>
              <a:rPr lang="ko-KR" altLang="en-US" b="1" dirty="0" smtClean="0">
                <a:sym typeface="Wingdings" panose="05000000000000000000" pitchFamily="2" charset="2"/>
              </a:rPr>
              <a:t>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layout_margin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안쪽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테두리 선과 떨어진 거리를 지정하는 것은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758" y="4089837"/>
            <a:ext cx="3055453" cy="24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24087"/>
            <a:ext cx="2016224" cy="3531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테두리 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Step1: </a:t>
            </a:r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이름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Hu023TableLayout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>
                <a:sym typeface="Wingdings" panose="05000000000000000000" pitchFamily="2" charset="2"/>
              </a:rPr>
              <a:t>, activity_main.xml </a:t>
            </a:r>
            <a:r>
              <a:rPr lang="ko-KR" altLang="en-US" dirty="0">
                <a:sym typeface="Wingdings" panose="05000000000000000000" pitchFamily="2" charset="2"/>
              </a:rPr>
              <a:t>파일을 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3100" y="2276872"/>
            <a:ext cx="3528392" cy="2493589"/>
            <a:chOff x="911424" y="1916832"/>
            <a:chExt cx="3528392" cy="24935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916832"/>
              <a:ext cx="3528392" cy="2493589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415480" y="2852936"/>
              <a:ext cx="2160240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15480" y="3186861"/>
              <a:ext cx="2160240" cy="2421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287670"/>
            <a:ext cx="6840760" cy="42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smtClean="0">
                <a:sym typeface="Wingdings" panose="05000000000000000000" pitchFamily="2" charset="2"/>
              </a:rPr>
              <a:t>TextView – Hello World</a:t>
            </a:r>
            <a:r>
              <a:rPr lang="ko-KR" altLang="en-US" dirty="0" smtClean="0">
                <a:sym typeface="Wingdings" panose="05000000000000000000" pitchFamily="2" charset="2"/>
              </a:rPr>
              <a:t>는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먼저 끌어다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끌어다 </a:t>
            </a:r>
            <a:r>
              <a:rPr lang="en-US" altLang="ko-KR" dirty="0" smtClean="0">
                <a:sym typeface="Wingdings" panose="05000000000000000000" pitchFamily="2" charset="2"/>
              </a:rPr>
              <a:t>TableLayout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861048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1384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47428" y="6165304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52488" y="63813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223792" y="4365104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[Design]</a:t>
            </a:r>
            <a:r>
              <a:rPr lang="ko-KR" altLang="en-US" b="1" dirty="0" smtClean="0">
                <a:sym typeface="Wingdings" panose="05000000000000000000" pitchFamily="2" charset="2"/>
              </a:rPr>
              <a:t>화면에</a:t>
            </a:r>
            <a:r>
              <a:rPr lang="ko-KR" altLang="en-US" b="1" dirty="0">
                <a:sym typeface="Wingdings" panose="05000000000000000000" pitchFamily="2" charset="2"/>
              </a:rPr>
              <a:t>서</a:t>
            </a:r>
            <a:r>
              <a:rPr lang="ko-KR" altLang="en-US" b="1" dirty="0" smtClean="0">
                <a:sym typeface="Wingdings" panose="05000000000000000000" pitchFamily="2" charset="2"/>
              </a:rPr>
              <a:t> 추가하는 것이 아니라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끌어다가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추가됩니다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309494"/>
            <a:ext cx="4824402" cy="44205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16080" y="5157192"/>
            <a:ext cx="2016224" cy="15728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>
                <a:sym typeface="Wingdings" panose="05000000000000000000" pitchFamily="2" charset="2"/>
              </a:rPr>
              <a:t>다음과 같이 화면을 구성하고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340768"/>
            <a:ext cx="8916840" cy="5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"0"</a:t>
            </a:r>
            <a:r>
              <a:rPr lang="ko-KR" altLang="en-US" b="1" dirty="0" smtClean="0">
                <a:sym typeface="Wingdings" panose="05000000000000000000" pitchFamily="2" charset="2"/>
              </a:rPr>
              <a:t>이라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" y="2768146"/>
            <a:ext cx="7895004" cy="336071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9375" y="4691681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6" y="5522031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760296" y="5589240"/>
            <a:ext cx="3033399" cy="386099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2"/>
            <a:endCxn id="20" idx="1"/>
          </p:cNvCxnSpPr>
          <p:nvPr/>
        </p:nvCxnSpPr>
        <p:spPr>
          <a:xfrm rot="16200000" flipH="1">
            <a:off x="5308002" y="2329995"/>
            <a:ext cx="856561" cy="6048028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[File][New][New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메뉴로도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Hu021LinearLayout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8886" y="1590582"/>
            <a:ext cx="2820695" cy="1959100"/>
            <a:chOff x="8112224" y="1608104"/>
            <a:chExt cx="2820695" cy="1959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24" y="1608104"/>
              <a:ext cx="2820695" cy="1959100"/>
            </a:xfrm>
            <a:prstGeom prst="rect">
              <a:avLst/>
            </a:prstGeom>
          </p:spPr>
        </p:pic>
        <p:sp>
          <p:nvSpPr>
            <p:cNvPr id="8" name="아래쪽 화살표 7"/>
            <p:cNvSpPr/>
            <p:nvPr/>
          </p:nvSpPr>
          <p:spPr>
            <a:xfrm rot="10800000">
              <a:off x="9604244" y="2893741"/>
              <a:ext cx="205434" cy="34779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</a:t>
            </a:r>
            <a:r>
              <a:rPr lang="ko-KR" altLang="en-US" b="1" dirty="0" smtClean="0">
                <a:sym typeface="Wingdings" panose="05000000000000000000" pitchFamily="2" charset="2"/>
              </a:rPr>
              <a:t>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 설치한 버튼들이 </a:t>
            </a:r>
            <a:r>
              <a:rPr lang="ko-KR" altLang="en-US" b="1" dirty="0" smtClean="0">
                <a:sym typeface="Wingdings" panose="05000000000000000000" pitchFamily="2" charset="2"/>
              </a:rPr>
              <a:t>동일한 공간</a:t>
            </a:r>
            <a:r>
              <a:rPr lang="ko-KR" altLang="en-US" dirty="0" smtClean="0">
                <a:sym typeface="Wingdings" panose="05000000000000000000" pitchFamily="2" charset="2"/>
              </a:rPr>
              <a:t>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"0, 1, 2"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</a:t>
            </a:r>
            <a:r>
              <a:rPr lang="en-US" altLang="ko-KR" b="1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356992"/>
            <a:ext cx="8800366" cy="313953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88088" y="5085184"/>
            <a:ext cx="280831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4007768" y="4915962"/>
            <a:ext cx="288032" cy="3384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782" y="5733256"/>
            <a:ext cx="236087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b="1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시작하여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log.joy.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916832"/>
            <a:ext cx="5760640" cy="45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en-US" altLang="ko-KR" dirty="0">
                <a:sym typeface="Wingdings" panose="05000000000000000000" pitchFamily="2" charset="2"/>
              </a:rPr>
              <a:t>Tree</a:t>
            </a:r>
            <a:r>
              <a:rPr lang="ko-KR" altLang="en-US" dirty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>
                <a:sym typeface="Wingdings" panose="05000000000000000000" pitchFamily="2" charset="2"/>
              </a:rPr>
              <a:t>[Convert view]</a:t>
            </a:r>
            <a:r>
              <a:rPr lang="ko-KR" altLang="en-US" dirty="0">
                <a:sym typeface="Wingdings" panose="05000000000000000000" pitchFamily="2" charset="2"/>
              </a:rPr>
              <a:t>에서 선택하여 </a:t>
            </a:r>
            <a:r>
              <a:rPr lang="ko-KR" altLang="en-US" dirty="0" smtClean="0">
                <a:sym typeface="Wingdings" panose="05000000000000000000" pitchFamily="2" charset="2"/>
              </a:rPr>
              <a:t>수정할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[Attributes]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92896"/>
            <a:ext cx="7404891" cy="3168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365104"/>
            <a:ext cx="5425910" cy="22099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6528048" y="5809175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087888" y="3524560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91344" y="4293096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19736" y="4365104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08222" y="3520649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56240" y="5813097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 </a:t>
            </a:r>
            <a:r>
              <a:rPr lang="ko-KR" altLang="en-US" dirty="0" smtClean="0">
                <a:sym typeface="Wingdings" panose="05000000000000000000" pitchFamily="2" charset="2"/>
              </a:rPr>
              <a:t>기존에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en-US" altLang="ko-KR" dirty="0">
                <a:sym typeface="Wingdings" panose="05000000000000000000" pitchFamily="2" charset="2"/>
              </a:rPr>
              <a:t>TextView – Hello World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ko-KR" altLang="en-US" dirty="0" smtClean="0">
                <a:sym typeface="Wingdings" panose="05000000000000000000" pitchFamily="2" charset="2"/>
              </a:rPr>
              <a:t>버튼 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속성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text=</a:t>
            </a:r>
            <a:r>
              <a:rPr lang="en-US" altLang="ko-KR" b="1" dirty="0" smtClean="0">
                <a:sym typeface="Wingdings" panose="05000000000000000000" pitchFamily="2" charset="2"/>
              </a:rPr>
              <a:t>"Toggle Image", </a:t>
            </a:r>
            <a:r>
              <a:rPr lang="en-US" altLang="ko-KR" dirty="0" smtClean="0">
                <a:sym typeface="Wingdings" panose="05000000000000000000" pitchFamily="2" charset="2"/>
              </a:rPr>
              <a:t>layout_width=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layout_gravity=</a:t>
            </a:r>
            <a:r>
              <a:rPr lang="en-US" altLang="ko-KR" b="1" dirty="0" smtClean="0">
                <a:sym typeface="Wingdings" panose="05000000000000000000" pitchFamily="2" charset="2"/>
              </a:rPr>
              <a:t>center_horizontal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layout_margin=</a:t>
            </a:r>
            <a:r>
              <a:rPr lang="en-US" altLang="ko-KR" b="1" dirty="0" smtClean="0">
                <a:sym typeface="Wingdings" panose="05000000000000000000" pitchFamily="2" charset="2"/>
              </a:rPr>
              <a:t>16dp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둘레의 바깥 쪽으로 최소한</a:t>
            </a:r>
            <a:r>
              <a:rPr lang="en-US" altLang="ko-KR" b="1" dirty="0" smtClean="0">
                <a:sym typeface="Wingdings" panose="05000000000000000000" pitchFamily="2" charset="2"/>
              </a:rPr>
              <a:t>16dp </a:t>
            </a:r>
            <a:r>
              <a:rPr lang="ko-KR" altLang="en-US" b="1" dirty="0" smtClean="0">
                <a:sym typeface="Wingdings" panose="05000000000000000000" pitchFamily="2" charset="2"/>
              </a:rPr>
              <a:t>만큼 </a:t>
            </a:r>
            <a:r>
              <a:rPr lang="en-US" altLang="ko-KR" b="1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"Toggle Image"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hard-coded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노란색에 </a:t>
            </a:r>
            <a:r>
              <a:rPr lang="en-US" altLang="ko-KR" dirty="0" smtClean="0">
                <a:sym typeface="Wingdings" panose="05000000000000000000" pitchFamily="2" charset="2"/>
              </a:rPr>
              <a:t>Warning</a:t>
            </a:r>
            <a:r>
              <a:rPr lang="ko-KR" altLang="en-US" dirty="0" smtClean="0">
                <a:sym typeface="Wingdings" panose="05000000000000000000" pitchFamily="2" charset="2"/>
              </a:rPr>
              <a:t>이 여기저기 생깁니다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</a:t>
            </a:r>
            <a:r>
              <a:rPr lang="ko-KR" altLang="en-US" dirty="0" smtClean="0">
                <a:sym typeface="Wingdings" panose="05000000000000000000" pitchFamily="2" charset="2"/>
              </a:rPr>
              <a:t>파일에 이것을 제대로 설정해야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Warning(</a:t>
            </a:r>
            <a:r>
              <a:rPr lang="ko-KR" altLang="en-US" dirty="0" smtClean="0">
                <a:sym typeface="Wingdings" panose="05000000000000000000" pitchFamily="2" charset="2"/>
              </a:rPr>
              <a:t>노란 전구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"Extract string resource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택해 선택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입력</a:t>
            </a:r>
            <a:r>
              <a:rPr lang="en-US" altLang="ko-KR" dirty="0" smtClean="0">
                <a:sym typeface="Wingdings" panose="05000000000000000000" pitchFamily="2" charset="2"/>
              </a:rPr>
              <a:t>/OK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20468"/>
            <a:ext cx="4846740" cy="1836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320468"/>
            <a:ext cx="2339543" cy="3276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746" y="3185050"/>
            <a:ext cx="1900799" cy="3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 </a:t>
            </a:r>
            <a:r>
              <a:rPr lang="ko-KR" altLang="en-US" dirty="0">
                <a:sym typeface="Wingdings" panose="05000000000000000000" pitchFamily="2" charset="2"/>
              </a:rPr>
              <a:t>버튼 아래에 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Layouts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 선택하여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84744"/>
            <a:ext cx="4536504" cy="43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 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이미지 파일들을 복사한 다음</a:t>
            </a:r>
            <a:r>
              <a:rPr lang="en-US" altLang="ko-KR" dirty="0">
                <a:sym typeface="Wingdings" panose="05000000000000000000" pitchFamily="2" charset="2"/>
              </a:rPr>
              <a:t>, drawable </a:t>
            </a:r>
            <a:r>
              <a:rPr lang="ko-KR" altLang="en-US" dirty="0">
                <a:sym typeface="Wingdings" panose="05000000000000000000" pitchFamily="2" charset="2"/>
              </a:rPr>
              <a:t>폴더 위에서 우 클릭하여 </a:t>
            </a:r>
            <a:r>
              <a:rPr lang="en-US" altLang="ko-KR" dirty="0">
                <a:sym typeface="Wingdings" panose="05000000000000000000" pitchFamily="2" charset="2"/>
              </a:rPr>
              <a:t>"Paste"(</a:t>
            </a:r>
            <a:r>
              <a:rPr lang="ko-KR" altLang="en-US" dirty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55254" y="901587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854812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205219" y="843903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5374"/>
            <a:ext cx="2402540" cy="37663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15480" y="4365104"/>
            <a:ext cx="1440160" cy="14401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7608" y="4670067"/>
            <a:ext cx="1612942" cy="27699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567608" y="4990419"/>
            <a:ext cx="31854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~/github/</a:t>
            </a:r>
            <a:r>
              <a:rPr lang="en-US" altLang="ko-KR" sz="1400" dirty="0" err="1" smtClean="0"/>
              <a:t>HuStarAS</a:t>
            </a:r>
            <a:r>
              <a:rPr lang="en-US" altLang="ko-KR" sz="1400" dirty="0" smtClean="0"/>
              <a:t>/images/ </a:t>
            </a:r>
            <a:r>
              <a:rPr lang="ko-KR" altLang="en-US" sz="1400" dirty="0" smtClean="0"/>
              <a:t>폴더에 </a:t>
            </a:r>
            <a:endParaRPr lang="en-US" altLang="ko-KR" sz="1400" dirty="0" smtClean="0"/>
          </a:p>
          <a:p>
            <a:r>
              <a:rPr lang="ko-KR" altLang="en-US" sz="1400" dirty="0" smtClean="0"/>
              <a:t>샘플 이미지들이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 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끌어다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아래 배치하면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에 있는 이미지들 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67" y="1990559"/>
            <a:ext cx="4549534" cy="4686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960407"/>
            <a:ext cx="4367517" cy="46610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19864" y="5940566"/>
            <a:ext cx="3807453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크기가 다른 두 개의 이미지가 보입니다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만약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크기가 같다면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나중에 입력된 것만 보일 것입니다</a:t>
            </a:r>
            <a:endParaRPr lang="en-US" altLang="ko-KR" sz="12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visibility</a:t>
            </a:r>
            <a:r>
              <a:rPr lang="ko-KR" altLang="en-US" sz="1200" dirty="0" smtClean="0"/>
              <a:t>속성을 이용하여 이를 제어할 수 있습니다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298872" y="5611708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0665608" y="533470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alexhonnold0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10665608" y="5986732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21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Linear 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우 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00928"/>
            <a:ext cx="7874199" cy="35930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952" y="3140968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9736" y="3933056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19736" y="4869160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6912" y="5805264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8: </a:t>
            </a:r>
            <a:r>
              <a:rPr lang="ko-KR" altLang="en-US" dirty="0" smtClean="0">
                <a:sym typeface="Wingdings" panose="05000000000000000000" pitchFamily="2" charset="2"/>
              </a:rPr>
              <a:t>먼저 추가한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b="1" dirty="0" smtClean="0">
                <a:sym typeface="Wingdings" panose="05000000000000000000" pitchFamily="2" charset="2"/>
              </a:rPr>
              <a:t>invisible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 추가한 </a:t>
            </a:r>
            <a:r>
              <a:rPr lang="ko-KR" altLang="en-US" dirty="0">
                <a:sym typeface="Wingdings" panose="05000000000000000000" pitchFamily="2" charset="2"/>
              </a:rPr>
              <a:t>것</a:t>
            </a:r>
            <a:r>
              <a:rPr lang="ko-KR" altLang="en-US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smtClean="0">
                <a:sym typeface="Wingdings" panose="05000000000000000000" pitchFamily="2" charset="2"/>
              </a:rPr>
              <a:t>visible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나중에 추가한 이미지만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자바 소스 코드에서 버튼을 누를 때마다 두 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가 갖고 있는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바꿔주면 두 개의 이미지가 서로 전환되는 효과를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385632"/>
            <a:ext cx="6073666" cy="31397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17282" y="3385632"/>
            <a:ext cx="3185436" cy="3139712"/>
            <a:chOff x="8424481" y="2307857"/>
            <a:chExt cx="3185436" cy="31397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481" y="2307857"/>
              <a:ext cx="3185436" cy="313971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616280" y="3666621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616280" y="4869160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toggle_image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91944" y="2780928"/>
            <a:ext cx="6120680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="@drawable/alexhonnold" 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="@drawable/alexhonnold0"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&lt;/LinearLayout&gt;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9: </a:t>
            </a:r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385" y="1412776"/>
            <a:ext cx="2851729" cy="51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10: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아직은 내용이 어렵겠지만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설명이 나중에 도움 되길</a:t>
            </a:r>
            <a:r>
              <a:rPr lang="en-US" altLang="ko-KR" dirty="0" smtClean="0">
                <a:sym typeface="Wingdings" panose="05000000000000000000" pitchFamily="2" charset="2"/>
              </a:rPr>
              <a:t>...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if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b="1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b="1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9998" y="1972176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뷰를 저장할 변수를 선언한 것이며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3596401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버튼을 클릭하면 이 메소드가 호출됩니다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주는 코드를 이곳에 작성합니다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4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속성을 바꾸어 주면 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099998" y="3369250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뷰의 </a:t>
            </a:r>
            <a:r>
              <a:rPr lang="en-US" altLang="ko-KR" sz="1400" dirty="0" smtClean="0">
                <a:sym typeface="Wingdings" panose="05000000000000000000" pitchFamily="2" charset="2"/>
              </a:rPr>
              <a:t>Object id(</a:t>
            </a:r>
            <a:r>
              <a:rPr lang="ko-KR" altLang="en-US" sz="1400" dirty="0" smtClean="0">
                <a:sym typeface="Wingdings" panose="05000000000000000000" pitchFamily="2" charset="2"/>
              </a:rPr>
              <a:t>메모리 주소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찾아내서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코딩에 사용합니다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다음은 버튼을 </a:t>
            </a:r>
            <a:r>
              <a:rPr lang="ko-KR" altLang="en-US" dirty="0">
                <a:sym typeface="Wingdings" panose="05000000000000000000" pitchFamily="2" charset="2"/>
              </a:rPr>
              <a:t>클릭했을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이미지를 바꾸어주는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 주는 </a:t>
            </a: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메소드가 </a:t>
            </a:r>
            <a:r>
              <a:rPr lang="ko-KR" altLang="en-US" dirty="0">
                <a:sym typeface="Wingdings" panose="05000000000000000000" pitchFamily="2" charset="2"/>
              </a:rPr>
              <a:t>호출되었는지 어떻게 확인할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4487" y="1903216"/>
            <a:ext cx="6199220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findViewById(R.id.imageView2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"onCreate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");</a:t>
            </a:r>
            <a:endParaRPr lang="en-US" altLang="ko-KR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1914977"/>
            <a:ext cx="488513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사용하거나 혹은 코드에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400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를 통해 체크할 수도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한 가지 더 설정해야 할 것은 로그 메시지들 중에서 우리가 원하는 메시지만 필터링하는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 Filter Configuration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HuStar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"Image Toggle"</a:t>
            </a:r>
            <a:r>
              <a:rPr lang="ko-KR" altLang="en-US" dirty="0" smtClean="0">
                <a:sym typeface="Wingdings" panose="05000000000000000000" pitchFamily="2" charset="2"/>
              </a:rPr>
              <a:t>버튼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창에 다음과 같이 출력이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4272504"/>
            <a:ext cx="5688632" cy="22473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9084"/>
            <a:ext cx="6530906" cy="1272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1778471"/>
            <a:ext cx="3375953" cy="191278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120336" y="2060848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20336" y="2446832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메시지가 출력이 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메소드를 호출하지 않는다는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버그를 찾았으니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설정하거나 혹은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속성의 풀다운 메뉴를 클릭하고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MainActivity/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140968"/>
            <a:ext cx="9645088" cy="3355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1424" y="4725144"/>
            <a:ext cx="338437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12424" y="4991699"/>
            <a:ext cx="64408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[Image Toggle]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클릭하면서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실행된 결과는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46" y="2945302"/>
            <a:ext cx="1996613" cy="3551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0" y="2945302"/>
            <a:ext cx="2039243" cy="3551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2" y="2645452"/>
            <a:ext cx="602794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~/app/res/drawable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두 이미지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추가해 </a:t>
            </a:r>
            <a:r>
              <a:rPr lang="ko-KR" altLang="en-US" dirty="0">
                <a:sym typeface="Wingdings" panose="05000000000000000000" pitchFamily="2" charset="2"/>
              </a:rPr>
              <a:t>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github/</a:t>
            </a:r>
            <a:r>
              <a:rPr lang="en-US" altLang="ko-KR" dirty="0" err="1">
                <a:sym typeface="Wingdings" panose="05000000000000000000" pitchFamily="2" charset="2"/>
              </a:rPr>
              <a:t>HuStarAS</a:t>
            </a:r>
            <a:r>
              <a:rPr lang="en-US" altLang="ko-KR" dirty="0">
                <a:sym typeface="Wingdings" panose="05000000000000000000" pitchFamily="2" charset="2"/>
              </a:rPr>
              <a:t>/images/</a:t>
            </a:r>
            <a:r>
              <a:rPr lang="en-US" altLang="ko-KR" b="1" dirty="0">
                <a:sym typeface="Wingdings" panose="05000000000000000000" pitchFamily="2" charset="2"/>
              </a:rPr>
              <a:t>image01.jpg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 smtClean="0">
                <a:sym typeface="Wingdings" panose="05000000000000000000" pitchFamily="2" charset="2"/>
              </a:rPr>
              <a:t>image02.jpg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파일 탐색기에서 두 이미지를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drawable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폴더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화면을 구성해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356992"/>
            <a:ext cx="6210838" cy="301778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67408" y="5373216"/>
            <a:ext cx="2160240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08398"/>
            <a:ext cx="6891189" cy="40940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28689" y="3526617"/>
            <a:ext cx="165618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7448" y="5013176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스크롤 뷰는 기본적으로 수직 방향의 스크롤을 지원합니다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 방향의 스크롤을 사용하려면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 레이아웃에서는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에 설정된 이미지가 큰 경우가 많으므로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수평과 수직 스크롤 모두 나타내도록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그 안에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추가할 때 디폴트로 추가되는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우리는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사용하므로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설정되지만</a:t>
            </a:r>
            <a:r>
              <a:rPr lang="en-US" altLang="ko-KR" dirty="0" smtClean="0">
                <a:sym typeface="Wingdings" panose="05000000000000000000" pitchFamily="2" charset="2"/>
              </a:rPr>
              <a:t>, ScrollView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부여되지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id=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2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altLang="ko-KR" sz="12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3501008"/>
            <a:ext cx="3158117" cy="23042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02727" y="3162996"/>
            <a:ext cx="609848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"@+id/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android:id="@+id/imageView"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400" dirty="0">
                <a:latin typeface="Consolas" panose="020B0609020204030204" pitchFamily="49" charset="0"/>
              </a:rPr>
              <a:t>="@drawable/image01"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&lt;/ScrollView&gt;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BitmapDrawable bitmap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 dirty="0" smtClean="0">
                <a:latin typeface="Consolas" panose="020B0609020204030204" pitchFamily="49" charset="0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52184" y="5301208"/>
            <a:ext cx="504056" cy="7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968208" y="1112771"/>
            <a:ext cx="504056" cy="37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472264" y="89379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번째 이미지로 돌아갈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smtClean="0"/>
              <a:t>org.joy.layout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간편 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 new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Start Android Studio and close all projects,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dirty="0" smtClean="0">
                <a:sym typeface="Wingdings" panose="05000000000000000000" pitchFamily="2" charset="2"/>
              </a:rPr>
              <a:t>any.  Select "Open an existing project".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Select your new copied project (not from history) but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by browsing the new directory name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To </a:t>
            </a:r>
            <a:r>
              <a:rPr lang="en-US" altLang="ko-KR" dirty="0">
                <a:sym typeface="Wingdings" panose="05000000000000000000" pitchFamily="2" charset="2"/>
              </a:rPr>
              <a:t>change the package name, go to </a:t>
            </a:r>
            <a:r>
              <a:rPr lang="en-US" altLang="ko-KR" dirty="0" smtClean="0">
                <a:sym typeface="Wingdings" panose="05000000000000000000" pitchFamily="2" charset="2"/>
              </a:rPr>
              <a:t>[src] [main</a:t>
            </a:r>
            <a:r>
              <a:rPr lang="en-US" altLang="ko-KR" dirty="0">
                <a:sym typeface="Wingdings" panose="05000000000000000000" pitchFamily="2" charset="2"/>
              </a:rPr>
              <a:t>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settings.gradle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6630" y="3501008"/>
            <a:ext cx="304442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이름을 바꾸지 않는다면</a:t>
            </a:r>
            <a:r>
              <a:rPr lang="en-US" altLang="ko-KR" sz="1400" dirty="0" smtClean="0"/>
              <a:t>,</a:t>
            </a:r>
            <a:br>
              <a:rPr lang="en-US" altLang="ko-KR" sz="1400" dirty="0" smtClean="0"/>
            </a:br>
            <a:r>
              <a:rPr lang="en-US" altLang="ko-KR" sz="1400" dirty="0" smtClean="0"/>
              <a:t>(5) &amp; (7)</a:t>
            </a:r>
            <a:r>
              <a:rPr lang="ko-KR" altLang="en-US" sz="1400" dirty="0" smtClean="0"/>
              <a:t>수정하고</a:t>
            </a:r>
            <a:r>
              <a:rPr lang="en-US" altLang="ko-KR" sz="1400" dirty="0" smtClean="0"/>
              <a:t>, (8)</a:t>
            </a:r>
            <a:r>
              <a:rPr lang="ko-KR" altLang="en-US" sz="1400" dirty="0" smtClean="0"/>
              <a:t>만 실행합니다</a:t>
            </a:r>
            <a:r>
              <a:rPr lang="en-US" altLang="ko-KR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95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96" y="860046"/>
            <a:ext cx="203471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Joy021Views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latin typeface="Consolas" panose="020B0609020204030204" pitchFamily="49" charset="0"/>
              </a:rPr>
              <a:t>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 ends");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Joy022PlaceHolder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org.joy.widget </a:t>
            </a:r>
            <a:r>
              <a:rPr lang="ko-KR" altLang="en-US" dirty="0" smtClean="0">
                <a:sym typeface="Wingdings" panose="05000000000000000000" pitchFamily="2" charset="2"/>
              </a:rPr>
              <a:t>이라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4448835"/>
            <a:ext cx="3600400" cy="2047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4" y="2924944"/>
            <a:ext cx="2051879" cy="35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 ActivityMain.java,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탭도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76472"/>
            <a:ext cx="9878804" cy="38200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07768" y="3429000"/>
            <a:ext cx="302433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ym typeface="Wingdings" panose="05000000000000000000" pitchFamily="2" charset="2"/>
              </a:rPr>
              <a:t>로 새 개의 </a:t>
            </a:r>
            <a:r>
              <a:rPr lang="ko-KR" altLang="en-US" dirty="0" smtClean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 smtClean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2582077"/>
            <a:ext cx="8311834" cy="40041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07768" y="4365104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07768" y="4691951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48463" y="3356992"/>
            <a:ext cx="2263161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60097" y="3811728"/>
            <a:ext cx="1872208" cy="1933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 </a:t>
            </a:r>
            <a:r>
              <a:rPr lang="ko-KR" altLang="en-US" dirty="0" smtClean="0">
                <a:sym typeface="Wingdings" panose="05000000000000000000" pitchFamily="2" charset="2"/>
              </a:rPr>
              <a:t>폴더들 중 하나의 이름 위에서 우 클릭 메뉴에서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Asset Type: Clip Art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Clip Art: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여기 기존의 아이콘을 클릭하면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같은 많은 아이콘들이 나타나서 선택을 기다립니다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flight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이제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다음 </a:t>
            </a:r>
            <a:r>
              <a:rPr lang="en-US" altLang="ko-KR" dirty="0" smtClean="0">
                <a:sym typeface="Wingdings" panose="05000000000000000000" pitchFamily="2" charset="2"/>
              </a:rPr>
              <a:t>Next  Finish 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resdrawable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추가된 파일을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28753"/>
            <a:ext cx="4918813" cy="32677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74" y="3213965"/>
            <a:ext cx="2889128" cy="3282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3" y="3213965"/>
            <a:ext cx="3049484" cy="32825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760296" y="5733256"/>
            <a:ext cx="294091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다섯 개의 아이콘을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 폴더에서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79504"/>
            <a:ext cx="5697427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6832"/>
            <a:ext cx="3016677" cy="46030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90329" y="4509121"/>
            <a:ext cx="208599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90485" y="4427531"/>
            <a:ext cx="23571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이것은 이 앱의 기본적으로 주어진 </a:t>
            </a:r>
            <a:r>
              <a:rPr lang="ko-KR" altLang="en-US" sz="1400" dirty="0" err="1" smtClean="0"/>
              <a:t>런처</a:t>
            </a:r>
            <a:r>
              <a:rPr lang="ko-KR" altLang="en-US" sz="1400" dirty="0" smtClean="0"/>
              <a:t> 아이콘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61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 다섯 번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Hello World!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그대로 둡니다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아래 가장 큰 직사각형으로 표시되어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&amp; layout_height = 50dp, layout_margin=8dp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사이는 최소한 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간격을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들을 모두 선택하여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설정하여 서로 제약조건을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Chain Style</a:t>
            </a:r>
            <a:r>
              <a:rPr lang="ko-KR" altLang="en-US" dirty="0" smtClean="0">
                <a:sym typeface="Wingdings" panose="05000000000000000000" pitchFamily="2" charset="2"/>
              </a:rPr>
              <a:t>은 디폴트로 </a:t>
            </a:r>
            <a:r>
              <a:rPr lang="en-US" altLang="ko-KR" dirty="0" smtClean="0">
                <a:sym typeface="Wingdings" panose="05000000000000000000" pitchFamily="2" charset="2"/>
              </a:rPr>
              <a:t>Spread inside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아래와 같이  서로 가까워집니다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702719"/>
            <a:ext cx="8091172" cy="27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activity_main.xml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20" y="836712"/>
            <a:ext cx="5947165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androidx.constraintlayout.widget.ConstraintLayout</a:t>
            </a:r>
            <a:endParaRPr lang="en-US" altLang="ko-KR" sz="1400" dirty="0"/>
          </a:p>
          <a:p>
            <a:r>
              <a:rPr lang="en-US" altLang="ko-KR" sz="1400" dirty="0"/>
              <a:t>    xmlns:android="http://schemas.android.com/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xmlns:app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/res-auto"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xmlns:tools</a:t>
            </a:r>
            <a:r>
              <a:rPr lang="en-US" altLang="ko-KR" sz="1400" dirty="0"/>
              <a:t>="http://schemas.android.com/tools"</a:t>
            </a:r>
          </a:p>
          <a:p>
            <a:r>
              <a:rPr lang="en-US" altLang="ko-KR" sz="1400" dirty="0"/>
              <a:t>    android:layout_width="match_parent"</a:t>
            </a:r>
          </a:p>
          <a:p>
            <a:r>
              <a:rPr lang="en-US" altLang="ko-KR" sz="1400" dirty="0"/>
              <a:t>    android:layout_height="match_parent"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tools:context</a:t>
            </a:r>
            <a:r>
              <a:rPr lang="en-US" altLang="ko-KR" sz="1400" dirty="0"/>
              <a:t>=".MainActivity"&gt;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&lt;TextView</a:t>
            </a:r>
          </a:p>
          <a:p>
            <a:r>
              <a:rPr lang="en-US" altLang="ko-KR" sz="1400" dirty="0"/>
              <a:t>        android:layout_width="wrap_content"</a:t>
            </a:r>
          </a:p>
          <a:p>
            <a:r>
              <a:rPr lang="en-US" altLang="ko-KR" sz="1400" dirty="0"/>
              <a:t>        android:layout_height="wrap_content"</a:t>
            </a:r>
          </a:p>
          <a:p>
            <a:r>
              <a:rPr lang="en-US" altLang="ko-KR" sz="1400" dirty="0"/>
              <a:t>        android:text="Hello World!"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app:layout_constraintLeft_toLeftOf="parent"</a:t>
            </a:r>
          </a:p>
          <a:p>
            <a:r>
              <a:rPr lang="en-US" altLang="ko-KR" sz="1400" dirty="0"/>
              <a:t>        app:layout_constraintRight_toRightOf="parent"</a:t>
            </a:r>
          </a:p>
          <a:p>
            <a:r>
              <a:rPr lang="en-US" altLang="ko-KR" sz="1400" dirty="0"/>
              <a:t>        app:layout_constraintTop_toTopOf="parent" /&gt;</a:t>
            </a:r>
          </a:p>
          <a:p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130541" y="1233551"/>
            <a:ext cx="583081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app:layout_constraintHorizontal_bias="0.5"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      app:layout_constraintHorizontal_chainStyle="packed"</a:t>
            </a:r>
          </a:p>
          <a:p>
            <a:r>
              <a:rPr lang="en-US" altLang="ko-KR" sz="1400" dirty="0"/>
              <a:t>        app:layout_constraintStart_toStartOf="parent"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ic_bike_foreground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android:id="@+id/imageView2"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app:layout_constraintEnd_toStartOf="@+id/imageView3"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ic_bus_foreground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47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6974" y="972592"/>
            <a:ext cx="5784305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android:id="@+id/imageView3"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app:layout_constraintEnd_toStartOf="@+id/imageView4"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ic_flight_foreground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android:id="@+id/imageView4"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/>
              <a:t>android:layout_height</a:t>
            </a:r>
            <a:r>
              <a:rPr lang="en-US" altLang="ko-KR" sz="140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app:layout_constraintEnd_toStartOf="@+id/imageView5"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ic_taxi_foreground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999924" y="4013589"/>
            <a:ext cx="5725091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android:id="@+id/imageView5"</a:t>
            </a:r>
          </a:p>
          <a:p>
            <a:r>
              <a:rPr lang="en-US" altLang="ko-KR" sz="1400" dirty="0"/>
              <a:t>        android:layout_width="62dp"</a:t>
            </a:r>
          </a:p>
          <a:p>
            <a:r>
              <a:rPr lang="en-US" altLang="ko-KR" sz="1400" dirty="0"/>
              <a:t>        android:layout_height="62dp"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app:layout_constraintEnd_toEndOf="parent"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app:layout_constraintStart_toEndOf="@+id/imageView4"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ic_truck_foreground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androidx.constraintlayout.widget.ConstraintLayout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62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숙제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기본적으로 주어지는 </a:t>
            </a:r>
            <a:r>
              <a:rPr lang="en-US" altLang="ko-KR" dirty="0">
                <a:sym typeface="Wingdings" panose="05000000000000000000" pitchFamily="2" charset="2"/>
              </a:rPr>
              <a:t>"Hello World" </a:t>
            </a:r>
            <a:r>
              <a:rPr lang="ko-KR" altLang="en-US" dirty="0" err="1">
                <a:sym typeface="Wingdings" panose="05000000000000000000" pitchFamily="2" charset="2"/>
              </a:rPr>
              <a:t>텍스트뷰가</a:t>
            </a:r>
            <a:r>
              <a:rPr lang="ko-KR" altLang="en-US" dirty="0">
                <a:sym typeface="Wingdings" panose="05000000000000000000" pitchFamily="2" charset="2"/>
              </a:rPr>
              <a:t> 존재하는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시작하여 모든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직접 코드를 입력하여 아래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완성하여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믿거나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말거나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전문 </a:t>
            </a:r>
            <a:r>
              <a:rPr lang="ko-KR" altLang="en-US" dirty="0" err="1" smtClean="0">
                <a:sym typeface="Wingdings" panose="05000000000000000000" pitchFamily="2" charset="2"/>
              </a:rPr>
              <a:t>코더들은</a:t>
            </a:r>
            <a:r>
              <a:rPr lang="ko-KR" altLang="en-US" dirty="0" smtClean="0">
                <a:sym typeface="Wingdings" panose="05000000000000000000" pitchFamily="2" charset="2"/>
              </a:rPr>
              <a:t> 주로 이 방법에 익숙해져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완성하는 속도가 훨씬 빠르다고 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21714</TotalTime>
  <Words>9179</Words>
  <Application>Microsoft Office PowerPoint</Application>
  <PresentationFormat>와이드스크린</PresentationFormat>
  <Paragraphs>1386</Paragraphs>
  <Slides>96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8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화면(Layout) 구성하기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원래의 스크롤뷰 실습(Hu025ScrollView)개선하기</vt:lpstr>
      <vt:lpstr>Hu025xScrollView: 스크롤뷰 실습(Hu025ScrollView)개선하기</vt:lpstr>
      <vt:lpstr>Hu025xScrollView: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 - activity_main.xml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1107</cp:revision>
  <dcterms:created xsi:type="dcterms:W3CDTF">2014-02-12T09:15:05Z</dcterms:created>
  <dcterms:modified xsi:type="dcterms:W3CDTF">2021-07-20T06:32:55Z</dcterms:modified>
</cp:coreProperties>
</file>